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9" r:id="rId3"/>
    <p:sldId id="339" r:id="rId4"/>
    <p:sldId id="369" r:id="rId5"/>
    <p:sldId id="317" r:id="rId6"/>
    <p:sldId id="343" r:id="rId7"/>
    <p:sldId id="260" r:id="rId8"/>
    <p:sldId id="370" r:id="rId9"/>
    <p:sldId id="362" r:id="rId10"/>
    <p:sldId id="372" r:id="rId11"/>
    <p:sldId id="373" r:id="rId12"/>
    <p:sldId id="371" r:id="rId13"/>
    <p:sldId id="381" r:id="rId14"/>
    <p:sldId id="382" r:id="rId15"/>
    <p:sldId id="384" r:id="rId16"/>
    <p:sldId id="386" r:id="rId17"/>
    <p:sldId id="387" r:id="rId18"/>
    <p:sldId id="388" r:id="rId19"/>
    <p:sldId id="389" r:id="rId20"/>
    <p:sldId id="390" r:id="rId21"/>
    <p:sldId id="391" r:id="rId22"/>
    <p:sldId id="349" r:id="rId23"/>
    <p:sldId id="361" r:id="rId24"/>
    <p:sldId id="392" r:id="rId25"/>
    <p:sldId id="393" r:id="rId2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CCFF"/>
    <a:srgbClr val="FFDC6D"/>
    <a:srgbClr val="F7C09B"/>
    <a:srgbClr val="F5B487"/>
    <a:srgbClr val="F2A068"/>
    <a:srgbClr val="E6E6E6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3" autoAdjust="0"/>
    <p:restoredTop sz="82084" autoAdjust="0"/>
  </p:normalViewPr>
  <p:slideViewPr>
    <p:cSldViewPr snapToGrid="0">
      <p:cViewPr varScale="1">
        <p:scale>
          <a:sx n="60" d="100"/>
          <a:sy n="60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74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0EF84-11CB-49DF-B9A2-96219AED293A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06A16-9501-4C71-82F5-B6631307E4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05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811B-F42C-48FF-8B6C-76B27F9A0BBD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09B49-FE34-47F5-9CA4-190B745D686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613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bdb.yuntech.edu.tw:2084/topics/biochemistry-genetics-and-molecular-biology/classifier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不同性別觀看室內圖片時，有不同的眼睛移動方式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男性和女性的大腦結構不同，所以可能因為性別而產生不同的眼動模式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發現性別之間的眼球移動模式存在顯著差異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女性表現出更多的探索性注視行為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女性掃視圖片的注視持續時間比率比男性短，可以推測女性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檢查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室內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圖像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的速度比男性快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084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)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注視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持續時間，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RFDSD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）空間密度，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）掃視次數，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）掃視幅度，和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）掃描路徑長度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21113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對每個參數進行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Kolmogorov-Smirnov</a:t>
            </a: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</a:t>
            </a:r>
            <a:endParaRPr lang="en-US" altLang="zh-TW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python KS-</a:t>
            </a:r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檢驗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檢驗資料是否符合某種分佈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比較一個頻率分佈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f(x)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與理論分佈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g(x)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或者兩個觀測值分佈的檢驗方法。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檢驗不需要知道資料的分佈情況，所以靈敏度沒有其他的檢驗來的高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所有參數均呈正態分佈，因此這個實驗使用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檢驗來檢驗性別之間是否存在顯著差異</a:t>
            </a:r>
            <a:endParaRPr lang="zh-TW" altLang="en-US" sz="1200" b="1" dirty="0" smtClean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35994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在解決小樣本、非線性及高維模式識別問題中，表現出許多特有的優勢。</a:t>
            </a: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484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1552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然後將這些特徵值 利用這個公式 算出標準化特徵值  然後以這些標準化特徵值來進行分類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交叉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驗證可以確保模型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會過度符合訓練集的資料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，也就是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避免這些數據依賴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某一特定的訓練和測試資料所產生的偏差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8296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740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lnSpc>
                <a:spcPts val="4000"/>
              </a:lnSpc>
              <a:buFont typeface="Wingdings" panose="05000000000000000000" pitchFamily="2" charset="2"/>
              <a:buNone/>
            </a:pP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總掃視期間中的總注視持續時間比率（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ratio of total fixation duration to total saccade duration</a:t>
            </a: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RFDSD</a:t>
            </a: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12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4000"/>
              </a:lnSpc>
              <a:buFont typeface="Wingdings" panose="05000000000000000000" pitchFamily="2" charset="2"/>
              <a:buNone/>
            </a:pPr>
            <a:endParaRPr lang="en-US" altLang="zh-TW" sz="12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0" indent="0">
              <a:lnSpc>
                <a:spcPts val="4000"/>
              </a:lnSpc>
              <a:buFont typeface="Wingdings" panose="05000000000000000000" pitchFamily="2" charset="2"/>
              <a:buNone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RFDSD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越大，意味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著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男性的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視覺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處理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時間越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長</a:t>
            </a:r>
            <a:endParaRPr lang="en-US" altLang="zh-TW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3838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掃視大小</a:t>
            </a:r>
            <a:r>
              <a:rPr lang="en-US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提供眼睛移動空間特徵的訊息。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可以指參與者的工作量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8123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將每個掃視幅度相加，並平均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掃描路徑長度越長，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女性的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掃描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速度比男性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快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3955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886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2153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注視點的空間分佈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1719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參與者更改注視點時會產生掃視，掃視的次數顯示參與者觀看的地點數量。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1354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支持向量機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從ScienceDirect的AI生成的主題頁面中了解有關分類器的更多信息"/>
              </a:rPr>
              <a:t>分類器的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ROC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曲線。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09B49-FE34-47F5-9CA4-190B745D686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99232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總掃視期間中的總注視持續時間比率</a:t>
            </a: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09B49-FE34-47F5-9CA4-190B745D686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7698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在此研究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RFDSD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Aft>
                <a:spcPts val="0"/>
              </a:spcAft>
            </a:pP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spcAft>
                <a:spcPts val="0"/>
              </a:spcAft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這個結果與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學者他們以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自然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圖像做為刺激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因素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的結果不一致，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此實驗結果為男性注視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持續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時間比女性少。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這種對比的可能解釋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 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男性處理自然圖像的速度比女性快。</a:t>
            </a:r>
          </a:p>
          <a:p>
            <a:pPr>
              <a:spcAft>
                <a:spcPts val="0"/>
              </a:spcAft>
            </a:pP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09B49-FE34-47F5-9CA4-190B745D686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897684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endParaRPr lang="zh-TW" altLang="zh-TW" sz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709B49-FE34-47F5-9CA4-190B745D686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2839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7214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en-US" sz="1200" b="1" kern="12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482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259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TW" altLang="en-US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採樣率：</a:t>
            </a:r>
            <a:r>
              <a:rPr lang="en-US" altLang="zh-TW" sz="12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1000 Hz</a:t>
            </a:r>
          </a:p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515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7757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為了獲得精確的結果，對數據集進行了一些處理。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3392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Arial" panose="020B0604020202020204" pitchFamily="34" charset="0"/>
              <a:buNone/>
            </a:pPr>
            <a:endParaRPr lang="zh-TW" altLang="en-US" sz="12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09B49-FE34-47F5-9CA4-190B745D6863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14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82634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26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09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743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891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6787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6340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6498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325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335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82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9BF9-A554-4500-B2DF-9FA5F9B110F8}" type="datetimeFigureOut">
              <a:rPr lang="zh-TW" altLang="en-US" smtClean="0"/>
              <a:t>2019/11/22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91835-1908-4331-A900-C0FC5949064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74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2600" y="2582779"/>
            <a:ext cx="12096206" cy="1636294"/>
          </a:xfrm>
        </p:spPr>
        <p:txBody>
          <a:bodyPr>
            <a:noAutofit/>
          </a:bodyPr>
          <a:lstStyle/>
          <a:p>
            <a:r>
              <a:rPr lang="en-US" altLang="zh-TW" dirty="0"/>
              <a:t>Gender-based eye movement differences in passive indoor picture </a:t>
            </a:r>
            <a:r>
              <a:rPr lang="en-US" altLang="zh-TW" dirty="0" err="1" smtClean="0"/>
              <a:t>viewing:An</a:t>
            </a:r>
            <a:r>
              <a:rPr lang="en-US" altLang="zh-TW" dirty="0" smtClean="0"/>
              <a:t> </a:t>
            </a:r>
            <a:r>
              <a:rPr lang="en-US" altLang="zh-TW" dirty="0"/>
              <a:t>eye-tracking study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8821017" y="5939752"/>
            <a:ext cx="317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Reporter</a:t>
            </a:r>
            <a:r>
              <a:rPr lang="zh-TW" altLang="en-US" sz="2800" b="1" dirty="0"/>
              <a:t>：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陳姿璇</a:t>
            </a:r>
          </a:p>
        </p:txBody>
      </p:sp>
    </p:spTree>
    <p:extLst>
      <p:ext uri="{BB962C8B-B14F-4D97-AF65-F5344CB8AC3E}">
        <p14:creationId xmlns:p14="http://schemas.microsoft.com/office/powerpoint/2010/main" val="258308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7017" y="1744706"/>
            <a:ext cx="8613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分別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計算男性和女性在各參數中的中位數和標準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" name="圖片 7"/>
          <p:cNvPicPr/>
          <p:nvPr/>
        </p:nvPicPr>
        <p:blipFill rotWithShape="1">
          <a:blip r:embed="rId3"/>
          <a:srcRect b="6019"/>
          <a:stretch/>
        </p:blipFill>
        <p:spPr>
          <a:xfrm>
            <a:off x="866275" y="2267925"/>
            <a:ext cx="10659978" cy="459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0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04532" y="1759096"/>
            <a:ext cx="108270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Kolmogorov-Smirnov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：檢驗眼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動參數是否符合正態分佈</a:t>
            </a:r>
          </a:p>
        </p:txBody>
      </p:sp>
      <p:sp>
        <p:nvSpPr>
          <p:cNvPr id="2" name="向下箭號 1"/>
          <p:cNvSpPr/>
          <p:nvPr/>
        </p:nvSpPr>
        <p:spPr>
          <a:xfrm>
            <a:off x="5463024" y="3050819"/>
            <a:ext cx="1155031" cy="1251284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2683728" y="5070606"/>
            <a:ext cx="67136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檢驗性別之間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是否存在顯著差異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14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7" y="3684287"/>
            <a:ext cx="92960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支持向量機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(Support Vector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Machines,SVM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37999" y="4367327"/>
            <a:ext cx="4237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對男性和女性進行分類</a:t>
            </a:r>
          </a:p>
        </p:txBody>
      </p:sp>
      <p:sp>
        <p:nvSpPr>
          <p:cNvPr id="4" name="矩形 3"/>
          <p:cNvSpPr/>
          <p:nvPr/>
        </p:nvSpPr>
        <p:spPr>
          <a:xfrm>
            <a:off x="1034718" y="5050367"/>
            <a:ext cx="10700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五分之四的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接受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訓練，五分之一的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者進行測試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344780" y="1536741"/>
            <a:ext cx="8558746" cy="1397638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根據統計學習理論提出的一種新的機器學習方法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解決小樣本、非線性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及高維模式識別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20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/>
          <p:nvPr/>
        </p:nvPicPr>
        <p:blipFill>
          <a:blip r:embed="rId3"/>
          <a:stretch>
            <a:fillRect/>
          </a:stretch>
        </p:blipFill>
        <p:spPr>
          <a:xfrm>
            <a:off x="627017" y="2430962"/>
            <a:ext cx="10828421" cy="4427038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08967" y="1664147"/>
            <a:ext cx="9864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為了進行性別分類，從參與者眼動資料中，提取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特徵值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9286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6" y="4293782"/>
            <a:ext cx="11091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SVM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的線性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kernel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方程式，在眼睛移動的特徵值上，分類性別</a:t>
            </a:r>
          </a:p>
        </p:txBody>
      </p:sp>
      <p:pic>
        <p:nvPicPr>
          <p:cNvPr id="5" name="圖片 4"/>
          <p:cNvPicPr/>
          <p:nvPr/>
        </p:nvPicPr>
        <p:blipFill>
          <a:blip r:embed="rId3"/>
          <a:stretch>
            <a:fillRect/>
          </a:stretch>
        </p:blipFill>
        <p:spPr>
          <a:xfrm>
            <a:off x="890337" y="1780674"/>
            <a:ext cx="2406315" cy="1323474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4448233" y="1257454"/>
            <a:ext cx="2842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X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訓練特徵值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4448233" y="1938253"/>
                <a:ext cx="2842903" cy="6937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zh-TW" altLang="zh-TW" sz="4000" b="1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TW" sz="4000" b="1" i="1" kern="1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acc>
                  </m:oMath>
                </a14:m>
                <a:r>
                  <a:rPr lang="zh-TW" altLang="en-US" sz="2800" b="1" kern="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</a:t>
                </a:r>
                <a:r>
                  <a:rPr lang="zh-TW" altLang="zh-TW" sz="2800" b="1" kern="100" dirty="0" smtClean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中位數</a:t>
                </a:r>
                <a:endParaRPr lang="zh-TW" altLang="zh-TW" sz="2800" b="1" kern="1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8233" y="1938253"/>
                <a:ext cx="2842903" cy="693716"/>
              </a:xfrm>
              <a:prstGeom prst="rect">
                <a:avLst/>
              </a:prstGeom>
              <a:blipFill>
                <a:blip r:embed="rId4"/>
                <a:stretch>
                  <a:fillRect b="-1929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矩形 9"/>
          <p:cNvSpPr/>
          <p:nvPr/>
        </p:nvSpPr>
        <p:spPr>
          <a:xfrm>
            <a:off x="4434460" y="2658179"/>
            <a:ext cx="43989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σ</a:t>
            </a:r>
            <a:r>
              <a:rPr lang="zh-TW" altLang="en-US" sz="40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訓練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特徵的標準偏差</a:t>
            </a:r>
          </a:p>
        </p:txBody>
      </p:sp>
      <p:pic>
        <p:nvPicPr>
          <p:cNvPr id="11" name="圖片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77647" b="29729"/>
          <a:stretch/>
        </p:blipFill>
        <p:spPr bwMode="auto">
          <a:xfrm>
            <a:off x="4300401" y="3358186"/>
            <a:ext cx="592967" cy="70265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矩形 2"/>
          <p:cNvSpPr/>
          <p:nvPr/>
        </p:nvSpPr>
        <p:spPr>
          <a:xfrm>
            <a:off x="4925795" y="3545349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標準化的訓練特徵值</a:t>
            </a:r>
          </a:p>
        </p:txBody>
      </p:sp>
      <p:sp>
        <p:nvSpPr>
          <p:cNvPr id="12" name="矩形 11"/>
          <p:cNvSpPr/>
          <p:nvPr/>
        </p:nvSpPr>
        <p:spPr>
          <a:xfrm>
            <a:off x="627016" y="4988560"/>
            <a:ext cx="110917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K-fold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 = 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）交叉驗證來計算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52401" y="5663708"/>
            <a:ext cx="101054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的參與者數據</a:t>
            </a:r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訓練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的參與者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測試</a:t>
            </a:r>
          </a:p>
        </p:txBody>
      </p:sp>
    </p:spTree>
    <p:extLst>
      <p:ext uri="{BB962C8B-B14F-4D97-AF65-F5344CB8AC3E}">
        <p14:creationId xmlns:p14="http://schemas.microsoft.com/office/powerpoint/2010/main" val="19600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7015" y="1619676"/>
            <a:ext cx="1109174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為了評估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模型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的準確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繪製接收器操作特性圖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(ROC)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，測量了四種類型的評估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標準：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準確性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靈敏性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特異性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en-US" altLang="zh-TW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ROC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曲線下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的面積（</a:t>
            </a:r>
            <a:r>
              <a:rPr lang="en-US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AUROC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12" name="矩形 11"/>
          <p:cNvSpPr/>
          <p:nvPr/>
        </p:nvSpPr>
        <p:spPr>
          <a:xfrm>
            <a:off x="627015" y="2996485"/>
            <a:ext cx="1082704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準確性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(Accuracy)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：衡量分類器正確分類樣本的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靈敏性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(recall)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、特異性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(specificity)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：分類器正確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分類男性、女性樣本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AUROC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：計算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ROC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曲面下兩面向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男性、女性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區域的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機率，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分類器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根據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男性正確判斷率</a:t>
            </a:r>
            <a:r>
              <a:rPr lang="en-US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靈敏性</a:t>
            </a:r>
            <a:r>
              <a:rPr lang="en-US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男性被判斷為女性機率</a:t>
            </a:r>
            <a:r>
              <a:rPr lang="en-US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(1-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特異性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，所表現的結果</a:t>
            </a:r>
          </a:p>
        </p:txBody>
      </p:sp>
    </p:spTree>
    <p:extLst>
      <p:ext uri="{BB962C8B-B14F-4D97-AF65-F5344CB8AC3E}">
        <p14:creationId xmlns:p14="http://schemas.microsoft.com/office/powerpoint/2010/main" val="161146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90133" y="2715321"/>
            <a:ext cx="8829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受試者的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RFDSD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（平均值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6.43±0.17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）明顯高於女性（平均值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5.61±0.26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RFDSD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921" y="4762729"/>
            <a:ext cx="67281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2.64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= 0.01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/>
          <p:nvPr/>
        </p:nvPicPr>
        <p:blipFill rotWithShape="1">
          <a:blip r:embed="rId3"/>
          <a:srcRect l="32204" r="34989" b="54467"/>
          <a:stretch/>
        </p:blipFill>
        <p:spPr>
          <a:xfrm>
            <a:off x="6755047" y="3307627"/>
            <a:ext cx="5436954" cy="3430057"/>
          </a:xfrm>
          <a:prstGeom prst="rect">
            <a:avLst/>
          </a:prstGeom>
        </p:spPr>
      </p:pic>
      <p:pic>
        <p:nvPicPr>
          <p:cNvPr id="10" name="圖片 9"/>
          <p:cNvPicPr/>
          <p:nvPr/>
        </p:nvPicPr>
        <p:blipFill rotWithShape="1">
          <a:blip r:embed="rId3"/>
          <a:srcRect l="90686" b="84648"/>
          <a:stretch/>
        </p:blipFill>
        <p:spPr>
          <a:xfrm>
            <a:off x="10641750" y="2715321"/>
            <a:ext cx="1390373" cy="1202382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982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/>
          <p:nvPr/>
        </p:nvPicPr>
        <p:blipFill rotWithShape="1">
          <a:blip r:embed="rId3"/>
          <a:srcRect l="32355" t="47833" r="35591" b="6018"/>
          <a:stretch/>
        </p:blipFill>
        <p:spPr>
          <a:xfrm>
            <a:off x="6691027" y="3316512"/>
            <a:ext cx="5277853" cy="344103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0134" y="2715321"/>
            <a:ext cx="78672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男性的掃視幅度（中位數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=3.5±0.12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）明顯小於女性（中位數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3.9±0.14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幅度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63649" y="4762729"/>
            <a:ext cx="69092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-2.03</a:t>
            </a:r>
            <a:r>
              <a:rPr lang="zh-TW" altLang="el-GR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&lt;0.05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/>
          <p:nvPr/>
        </p:nvPicPr>
        <p:blipFill rotWithShape="1">
          <a:blip r:embed="rId3"/>
          <a:srcRect l="90686" b="84648"/>
          <a:stretch/>
        </p:blipFill>
        <p:spPr>
          <a:xfrm>
            <a:off x="10641750" y="2715321"/>
            <a:ext cx="1390373" cy="1202382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0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/>
          <p:nvPr/>
        </p:nvPicPr>
        <p:blipFill rotWithShape="1">
          <a:blip r:embed="rId3"/>
          <a:srcRect l="64710" t="48161" b="6018"/>
          <a:stretch/>
        </p:blipFill>
        <p:spPr>
          <a:xfrm>
            <a:off x="6845615" y="3400926"/>
            <a:ext cx="5535070" cy="3457074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0135" y="2715321"/>
            <a:ext cx="85891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的掃描路徑長度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中位數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63.38±3.25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）長於男性（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55±2.3 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掃描路徑長度</a:t>
            </a:r>
          </a:p>
        </p:txBody>
      </p:sp>
      <p:sp>
        <p:nvSpPr>
          <p:cNvPr id="2" name="矩形 1"/>
          <p:cNvSpPr/>
          <p:nvPr/>
        </p:nvSpPr>
        <p:spPr>
          <a:xfrm>
            <a:off x="-63649" y="4762729"/>
            <a:ext cx="69092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-2.15</a:t>
            </a:r>
            <a:r>
              <a:rPr lang="zh-TW" altLang="el-GR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&lt;0.05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1" name="圖片 10"/>
          <p:cNvPicPr/>
          <p:nvPr/>
        </p:nvPicPr>
        <p:blipFill rotWithShape="1">
          <a:blip r:embed="rId3"/>
          <a:srcRect l="90686" b="84648"/>
          <a:stretch/>
        </p:blipFill>
        <p:spPr>
          <a:xfrm>
            <a:off x="10641750" y="2715321"/>
            <a:ext cx="1390373" cy="1202382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75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90133" y="2715321"/>
            <a:ext cx="95757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男性產生的注視持續時間（中位數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228 ± 4.29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毫秒）長於女性（中位數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225.27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± 4.95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毫秒）</a:t>
            </a: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注視持續時間</a:t>
            </a:r>
          </a:p>
        </p:txBody>
      </p:sp>
      <p:pic>
        <p:nvPicPr>
          <p:cNvPr id="7" name="圖片 6"/>
          <p:cNvPicPr/>
          <p:nvPr/>
        </p:nvPicPr>
        <p:blipFill rotWithShape="1">
          <a:blip r:embed="rId3"/>
          <a:srcRect r="67118" b="51984"/>
          <a:stretch/>
        </p:blipFill>
        <p:spPr>
          <a:xfrm>
            <a:off x="6513095" y="3431759"/>
            <a:ext cx="5678905" cy="3426241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26921" y="4762729"/>
            <a:ext cx="67281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0.47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&gt; 0.05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</a:p>
        </p:txBody>
      </p:sp>
      <p:pic>
        <p:nvPicPr>
          <p:cNvPr id="9" name="圖片 8"/>
          <p:cNvPicPr/>
          <p:nvPr/>
        </p:nvPicPr>
        <p:blipFill rotWithShape="1">
          <a:blip r:embed="rId3"/>
          <a:srcRect l="90686" b="84648"/>
          <a:stretch/>
        </p:blipFill>
        <p:spPr>
          <a:xfrm>
            <a:off x="10641750" y="2715321"/>
            <a:ext cx="1390373" cy="1202382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24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44379" y="1700308"/>
            <a:ext cx="1152510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男性和女性因為賀爾蒙和大腦活動區域的不同，導致他們對相同物體會表現出不一樣的態度和感受，從而導致不同的注視模式。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(J.E.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Vanston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L.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Strother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 S.C. Mueller, et al.,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2008)</a:t>
            </a:r>
            <a:endParaRPr lang="en-US" altLang="zh-TW" b="1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4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4379" y="3305692"/>
            <a:ext cx="120476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研究指出人類的行為和認知過程會因為性別而有所差異。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it-IT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E. Zagni, L. Simoni, D. Colombo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2016)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4378" y="4480188"/>
            <a:ext cx="112615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在人機交互和心理學研究中，注視定義為眼睛移動的相對穩定狀態，掃視定義為兩個注視點之間的快速移動，掃視的動作為人腦在不知不覺中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決策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it-IT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P.W. Glimcher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2003)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56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/>
          <p:nvPr/>
        </p:nvPicPr>
        <p:blipFill rotWithShape="1">
          <a:blip r:embed="rId3"/>
          <a:srcRect l="64861" b="53810"/>
          <a:stretch/>
        </p:blipFill>
        <p:spPr>
          <a:xfrm>
            <a:off x="6721642" y="3128211"/>
            <a:ext cx="5470358" cy="372978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90133" y="2715321"/>
            <a:ext cx="789134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的空間密度（中位數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4.5±0.13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％）比女性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4.8±0.26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％）小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0.3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空間密度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63649" y="4762729"/>
            <a:ext cx="69092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−1.02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&gt; 0.05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057394" y="1595365"/>
            <a:ext cx="9384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螢幕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分為均勻的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30×16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網格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，每個網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格覆蓋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64×48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像素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全部注視點的網格數量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÷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全部的網格數量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(256)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23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90134" y="2715321"/>
            <a:ext cx="8035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產生的掃視次數（中位數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14.3±0.32 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）少於女性（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中位數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15.1±0.85 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27017" y="1709697"/>
            <a:ext cx="2478503" cy="71459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掃視次數</a:t>
            </a:r>
          </a:p>
        </p:txBody>
      </p:sp>
      <p:sp>
        <p:nvSpPr>
          <p:cNvPr id="2" name="矩形 1"/>
          <p:cNvSpPr/>
          <p:nvPr/>
        </p:nvSpPr>
        <p:spPr>
          <a:xfrm>
            <a:off x="-63649" y="4762729"/>
            <a:ext cx="690926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沒有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顯著差異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檢驗：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T 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43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 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-0.94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l-GR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ρ  &gt; 0.05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/>
          <p:nvPr/>
        </p:nvPicPr>
        <p:blipFill rotWithShape="1">
          <a:blip r:embed="rId3"/>
          <a:srcRect t="47833" r="67946" b="6018"/>
          <a:stretch/>
        </p:blipFill>
        <p:spPr>
          <a:xfrm>
            <a:off x="6733320" y="3434786"/>
            <a:ext cx="4993459" cy="3423214"/>
          </a:xfrm>
          <a:prstGeom prst="rect">
            <a:avLst/>
          </a:prstGeom>
        </p:spPr>
      </p:pic>
      <p:pic>
        <p:nvPicPr>
          <p:cNvPr id="11" name="圖片 10"/>
          <p:cNvPicPr/>
          <p:nvPr/>
        </p:nvPicPr>
        <p:blipFill rotWithShape="1">
          <a:blip r:embed="rId3"/>
          <a:srcRect l="90686" b="84648"/>
          <a:stretch/>
        </p:blipFill>
        <p:spPr>
          <a:xfrm>
            <a:off x="10641750" y="2715321"/>
            <a:ext cx="1390373" cy="1202382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049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19469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Result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pic>
        <p:nvPicPr>
          <p:cNvPr id="16" name="圖片 15"/>
          <p:cNvPicPr/>
          <p:nvPr/>
        </p:nvPicPr>
        <p:blipFill>
          <a:blip r:embed="rId3"/>
          <a:stretch>
            <a:fillRect/>
          </a:stretch>
        </p:blipFill>
        <p:spPr>
          <a:xfrm>
            <a:off x="3321819" y="2228850"/>
            <a:ext cx="5267325" cy="46291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31272" y="1705630"/>
            <a:ext cx="9448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SVM 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分類器將參與者分為男性和女性， 準確率為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84.4</a:t>
            </a: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％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46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7" name="矩形 16"/>
          <p:cNvSpPr/>
          <p:nvPr/>
        </p:nvSpPr>
        <p:spPr>
          <a:xfrm>
            <a:off x="627017" y="2261198"/>
            <a:ext cx="10977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TW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RFDSD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幅度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掃描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路徑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長度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，在性別上都有顯著差異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217163" y="4521786"/>
            <a:ext cx="5301591" cy="734970"/>
          </a:xfrm>
          <a:prstGeom prst="roundRect">
            <a:avLst/>
          </a:prstGeom>
          <a:solidFill>
            <a:srgbClr val="FFDC6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女性進行了更廣泛的搜索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27017" y="3130068"/>
            <a:ext cx="104818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女性的</a:t>
            </a:r>
            <a:r>
              <a:rPr lang="zh-TW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掃描路徑長度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和觀看室內圖片時的</a:t>
            </a:r>
            <a:r>
              <a:rPr lang="zh-TW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掃視幅度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都比男性大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200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10" name="圓角矩形 9"/>
          <p:cNvSpPr/>
          <p:nvPr/>
        </p:nvSpPr>
        <p:spPr>
          <a:xfrm>
            <a:off x="2717079" y="4882733"/>
            <a:ext cx="6256422" cy="734970"/>
          </a:xfrm>
          <a:prstGeom prst="roundRect">
            <a:avLst/>
          </a:prstGeom>
          <a:solidFill>
            <a:srgbClr val="FFDC6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處理室內圖像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的速度比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女性慢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27017" y="1853814"/>
            <a:ext cx="88285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男性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花更多的時間在</a:t>
            </a:r>
            <a:r>
              <a:rPr lang="zh-TW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處理項目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注視持續時間長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017" y="2461074"/>
            <a:ext cx="10977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女性則花更多時間在</a:t>
            </a:r>
            <a:r>
              <a:rPr lang="zh-TW" altLang="zh-TW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搜索項目</a:t>
            </a:r>
            <a:r>
              <a:rPr lang="zh-TW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注視持續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短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68949" y="3486876"/>
            <a:ext cx="99526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F.J.M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 Moss, R. Baddeley, N. </a:t>
            </a:r>
            <a:r>
              <a:rPr lang="en-US" altLang="zh-TW" sz="2800" b="1" dirty="0" err="1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Canagarajah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的發現不一致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4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27017" y="561703"/>
            <a:ext cx="34050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Conclusion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2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3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4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  <p:sp>
          <p:nvSpPr>
            <p:cNvPr id="15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+mn-cs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651706" y="2798152"/>
            <a:ext cx="11332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這項研究結果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，為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室內圖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像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興趣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區域，奠定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了基礎</a:t>
            </a:r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7017" y="3941768"/>
            <a:ext cx="10977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可利用在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網頁設計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工作場所設計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營運銷售</a:t>
            </a:r>
            <a:r>
              <a:rPr lang="zh-TW" altLang="en-US" sz="2800" b="1" dirty="0" smtClean="0">
                <a:solidFill>
                  <a:srgbClr val="CC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產品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的認知任務上</a:t>
            </a:r>
            <a:endParaRPr lang="zh-TW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2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4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777" y="1706636"/>
            <a:ext cx="110915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進行掃視動作中，人的性別是掃視決策過程中的關鍵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因素。（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F.J.M. Moss, R. Baddeley, N. </a:t>
            </a:r>
            <a:r>
              <a:rPr lang="en-US" altLang="zh-TW" sz="2800" b="1" dirty="0" err="1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Canagarajah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2012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03777" y="3108219"/>
            <a:ext cx="110915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Sammaknejad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等人以及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Moss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等人，研究男女在觀察臉部和自然圖像時的眼動模式，都發現男性和女性的眼動模式有顯著差異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(F.J.M. Moss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et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al.,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2012 ; N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en-US" altLang="zh-TW" sz="2800" b="1" dirty="0" err="1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Sammaknejad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et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al.,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2017)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3777" y="4940691"/>
            <a:ext cx="1109153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每個任務的認知過程，以及處理場景所需的注視持續時間，因任務而異，因此觀察者至少需要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 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ms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才能意識到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刺激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素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(K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Rayner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et al.,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2015)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1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627017" y="561703"/>
            <a:ext cx="3907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</a:t>
            </a:r>
            <a:r>
              <a:rPr lang="en-US" altLang="zh-TW" sz="48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ntroduction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777" y="1706636"/>
            <a:ext cx="110915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在眼動研究中使用情感圖片作為刺激因素比中間性質圖片，更能刺激大腦的活躍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其可吸引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注意力，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也可增加更多的注視點和更大的掃瞄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範圍（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J. </a:t>
            </a:r>
            <a:r>
              <a:rPr lang="en-US" altLang="zh-TW" sz="2800" b="1" dirty="0" err="1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Mourão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-Miranda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et al.,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2003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 R.C.A. Bendall, A. Mohamed, C. Thompson ,2018 ; M.M.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Bradley, 2011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3777" y="3714290"/>
            <a:ext cx="1106435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為了理解複雜的視覺認知，例如場景的感知、視覺搜索，眼動追蹤技術近年來被廣泛的使用，它提供了個人如何看待周圍環境以及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如何與現實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世界進行交流的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訊息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(K. Rayner ,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2009)</a:t>
            </a:r>
            <a:endParaRPr lang="zh-TW" altLang="en-US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2414453" y="5291057"/>
            <a:ext cx="7070185" cy="1307353"/>
          </a:xfrm>
          <a:prstGeom prst="roundRect">
            <a:avLst/>
          </a:prstGeom>
          <a:solidFill>
            <a:srgbClr val="FFDC6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研究目的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：當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男性和女性觀看室內照片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時，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他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們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眼球移動模式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之間是否存在差異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007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425049" y="1603690"/>
            <a:ext cx="101051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參與者：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女：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5049" y="2120598"/>
            <a:ext cx="1139103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25-34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age = 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27.56)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位參與者的視力正常，其他人則戴著眼鏡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矯正後視力也正常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457200" indent="-457200">
              <a:lnSpc>
                <a:spcPts val="4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具有同一文化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5049" y="3859229"/>
            <a:ext cx="1105307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刺激因素：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5525076"/>
            <a:ext cx="1221994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數據庫可在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http://search.bwh.harvard.edu/new/CBDatabase.html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中公開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獲得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4387" y="4404731"/>
            <a:ext cx="106921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從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Change Blindness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數據庫中選擇了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張家庭室內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圖像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括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客廳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，臥室，浴室，衣櫃，更衣室，兒童房</a:t>
            </a:r>
          </a:p>
        </p:txBody>
      </p:sp>
    </p:spTree>
    <p:extLst>
      <p:ext uri="{BB962C8B-B14F-4D97-AF65-F5344CB8AC3E}">
        <p14:creationId xmlns:p14="http://schemas.microsoft.com/office/powerpoint/2010/main" val="238180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5"/>
          <p:cNvGrpSpPr/>
          <p:nvPr/>
        </p:nvGrpSpPr>
        <p:grpSpPr>
          <a:xfrm>
            <a:off x="-4387" y="-10931"/>
            <a:ext cx="429436" cy="1425913"/>
            <a:chOff x="-4387" y="-10931"/>
            <a:chExt cx="429436" cy="1425913"/>
          </a:xfrm>
        </p:grpSpPr>
        <p:sp>
          <p:nvSpPr>
            <p:cNvPr id="15" name="等腰三角形 2"/>
            <p:cNvSpPr/>
            <p:nvPr/>
          </p:nvSpPr>
          <p:spPr>
            <a:xfrm rot="5400000">
              <a:off x="-84838" y="73907"/>
              <a:ext cx="426676" cy="257000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等腰三角形 2"/>
            <p:cNvSpPr/>
            <p:nvPr/>
          </p:nvSpPr>
          <p:spPr>
            <a:xfrm rot="5400000">
              <a:off x="133617" y="449333"/>
              <a:ext cx="363760" cy="219104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等腰三角形 2"/>
            <p:cNvSpPr/>
            <p:nvPr/>
          </p:nvSpPr>
          <p:spPr>
            <a:xfrm rot="5400000">
              <a:off x="-146147" y="843786"/>
              <a:ext cx="712956" cy="429435"/>
            </a:xfrm>
            <a:custGeom>
              <a:avLst/>
              <a:gdLst>
                <a:gd name="connsiteX0" fmla="*/ 0 w 881065"/>
                <a:gd name="connsiteY0" fmla="*/ 835493 h 835493"/>
                <a:gd name="connsiteX1" fmla="*/ 425343 w 881065"/>
                <a:gd name="connsiteY1" fmla="*/ 0 h 835493"/>
                <a:gd name="connsiteX2" fmla="*/ 881065 w 881065"/>
                <a:gd name="connsiteY2" fmla="*/ 835493 h 835493"/>
                <a:gd name="connsiteX3" fmla="*/ 0 w 881065"/>
                <a:gd name="connsiteY3" fmla="*/ 835493 h 835493"/>
                <a:gd name="connsiteX0" fmla="*/ 0 w 881065"/>
                <a:gd name="connsiteY0" fmla="*/ 530693 h 530693"/>
                <a:gd name="connsiteX1" fmla="*/ 425343 w 881065"/>
                <a:gd name="connsiteY1" fmla="*/ 0 h 530693"/>
                <a:gd name="connsiteX2" fmla="*/ 881065 w 881065"/>
                <a:gd name="connsiteY2" fmla="*/ 530693 h 530693"/>
                <a:gd name="connsiteX3" fmla="*/ 0 w 881065"/>
                <a:gd name="connsiteY3" fmla="*/ 530693 h 530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1065" h="530693">
                  <a:moveTo>
                    <a:pt x="0" y="530693"/>
                  </a:moveTo>
                  <a:lnTo>
                    <a:pt x="425343" y="0"/>
                  </a:lnTo>
                  <a:lnTo>
                    <a:pt x="881065" y="530693"/>
                  </a:lnTo>
                  <a:lnTo>
                    <a:pt x="0" y="53069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27017" y="1679987"/>
            <a:ext cx="2181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Apparatus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89716" y="2793893"/>
            <a:ext cx="9656513" cy="607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桌上型眼動儀</a:t>
            </a:r>
            <a:r>
              <a:rPr lang="en-US" altLang="zh-TW" sz="2800" b="1" dirty="0" err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Eyelink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1000 plus (SR research, Canada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9716" y="3904518"/>
            <a:ext cx="7780421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45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液晶螢幕：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24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英寸、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1920×1080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像素</a:t>
            </a:r>
          </a:p>
        </p:txBody>
      </p:sp>
    </p:spTree>
    <p:extLst>
      <p:ext uri="{BB962C8B-B14F-4D97-AF65-F5344CB8AC3E}">
        <p14:creationId xmlns:p14="http://schemas.microsoft.com/office/powerpoint/2010/main" val="8450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93806" y="2295180"/>
            <a:ext cx="82052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告知參與者：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自由觀看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電腦螢幕上顯示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的圖片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281397" y="2246665"/>
            <a:ext cx="1570266" cy="6022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Step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81397" y="3401776"/>
            <a:ext cx="1570266" cy="6022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Step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304260" y="4556887"/>
            <a:ext cx="1570266" cy="6022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Step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93806" y="3472059"/>
            <a:ext cx="91436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眼動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儀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點校準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參與者坐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在距離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螢幕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60cm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的位置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093805" y="5747809"/>
            <a:ext cx="74177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參與者開始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觀看，畫面顯示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4sec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27017" y="1419533"/>
            <a:ext cx="21814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Procedures</a:t>
            </a:r>
          </a:p>
        </p:txBody>
      </p:sp>
      <p:sp>
        <p:nvSpPr>
          <p:cNvPr id="12" name="矩形 11"/>
          <p:cNvSpPr/>
          <p:nvPr/>
        </p:nvSpPr>
        <p:spPr>
          <a:xfrm>
            <a:off x="2093805" y="4583719"/>
            <a:ext cx="1032278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每個測試開始前，都會顯示一個灰色畫面，其中心有一個固定點</a:t>
            </a:r>
          </a:p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參與者眼睛必須注視固定點，並按下空白鍵，才可開始測試</a:t>
            </a:r>
          </a:p>
        </p:txBody>
      </p:sp>
      <p:sp>
        <p:nvSpPr>
          <p:cNvPr id="15" name="圓角矩形 14"/>
          <p:cNvSpPr/>
          <p:nvPr/>
        </p:nvSpPr>
        <p:spPr>
          <a:xfrm>
            <a:off x="304260" y="5711998"/>
            <a:ext cx="1570266" cy="60229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Step</a:t>
            </a:r>
            <a:r>
              <a:rPr lang="zh-TW" altLang="en-US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sz="2800" b="1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803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70021" y="2360399"/>
            <a:ext cx="10467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去除初始注視點的注視持續時間，平均剩下的注視持續時間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70021" y="3256615"/>
            <a:ext cx="104674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偏差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測試：檢測每個實驗中注視持續時間和注視點的異常值，並將之去除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27017" y="1419533"/>
            <a:ext cx="29583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眼動數據處理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圓角矩形 18"/>
          <p:cNvSpPr/>
          <p:nvPr/>
        </p:nvSpPr>
        <p:spPr>
          <a:xfrm>
            <a:off x="509337" y="5018341"/>
            <a:ext cx="10988842" cy="1307353"/>
          </a:xfrm>
          <a:prstGeom prst="roundRect">
            <a:avLst/>
          </a:prstGeom>
          <a:solidFill>
            <a:srgbClr val="FFDC6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2700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數據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，剩下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2666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項，並開始針對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所有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參與者的眼動數據進行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zh-TW" altLang="en-US" sz="2800" b="1" dirty="0">
              <a:solidFill>
                <a:srgbClr val="CC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95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方塊 12"/>
          <p:cNvSpPr txBox="1"/>
          <p:nvPr/>
        </p:nvSpPr>
        <p:spPr>
          <a:xfrm>
            <a:off x="627017" y="561703"/>
            <a:ext cx="13072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8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Methods</a:t>
            </a:r>
            <a:endParaRPr lang="zh-TW" altLang="en-US" sz="48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27017" y="1744706"/>
            <a:ext cx="8613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統計學比較並分析男性和女性的眼球移動參數</a:t>
            </a:r>
          </a:p>
        </p:txBody>
      </p:sp>
      <p:sp>
        <p:nvSpPr>
          <p:cNvPr id="5" name="矩形 4"/>
          <p:cNvSpPr/>
          <p:nvPr/>
        </p:nvSpPr>
        <p:spPr>
          <a:xfrm>
            <a:off x="1108280" y="2427703"/>
            <a:ext cx="101292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計算每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圖像</a:t>
            </a:r>
            <a:endParaRPr lang="en-US" altLang="zh-TW" sz="28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108280" y="3050128"/>
            <a:ext cx="11548941" cy="3683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掃描路徑長度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空間密度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掃視次數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總掃視期間中的總注視持續時間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比率（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ratio </a:t>
            </a:r>
            <a:r>
              <a:rPr lang="en-US" altLang="zh-TW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of total fixation duration to total saccade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duration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RFDSD</a:t>
            </a: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注視持續時間</a:t>
            </a:r>
            <a:endParaRPr lang="en-US" altLang="zh-TW" sz="28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0" indent="-457200">
              <a:lnSpc>
                <a:spcPts val="4000"/>
              </a:lnSpc>
              <a:buFont typeface="Wingdings" panose="05000000000000000000" pitchFamily="2" charset="2"/>
              <a:buChar char="ü"/>
            </a:pPr>
            <a:r>
              <a:rPr lang="zh-TW" altLang="en-US" sz="28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掃視範圍</a:t>
            </a:r>
          </a:p>
        </p:txBody>
      </p:sp>
    </p:spTree>
    <p:extLst>
      <p:ext uri="{BB962C8B-B14F-4D97-AF65-F5344CB8AC3E}">
        <p14:creationId xmlns:p14="http://schemas.microsoft.com/office/powerpoint/2010/main" val="29843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35275</TotalTime>
  <Words>1822</Words>
  <Application>Microsoft Office PowerPoint</Application>
  <PresentationFormat>寬螢幕</PresentationFormat>
  <Paragraphs>188</Paragraphs>
  <Slides>25</Slides>
  <Notes>25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25</vt:i4>
      </vt:variant>
    </vt:vector>
  </HeadingPairs>
  <TitlesOfParts>
    <vt:vector size="35" baseType="lpstr">
      <vt:lpstr>等线</vt:lpstr>
      <vt:lpstr>微軟正黑體</vt:lpstr>
      <vt:lpstr>新細明體</vt:lpstr>
      <vt:lpstr>Arial</vt:lpstr>
      <vt:lpstr>Calibri</vt:lpstr>
      <vt:lpstr>Calibri Light</vt:lpstr>
      <vt:lpstr>Cambria Math</vt:lpstr>
      <vt:lpstr>Times New Roman</vt:lpstr>
      <vt:lpstr>Wingdings</vt:lpstr>
      <vt:lpstr>Office 佈景主題</vt:lpstr>
      <vt:lpstr>Gender-based eye movement differences in passive indoor picture viewing:An eye-tracking study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ERGONOMICS FOR NEWBORNS - CERTAIN IMPLICATIONS AND RECOMMENDATIONS FOR PARENTS AND DESIGNERS</dc:title>
  <dc:creator>姿璇 陳</dc:creator>
  <cp:lastModifiedBy>姿璇 陳</cp:lastModifiedBy>
  <cp:revision>312</cp:revision>
  <dcterms:created xsi:type="dcterms:W3CDTF">2019-09-16T01:58:32Z</dcterms:created>
  <dcterms:modified xsi:type="dcterms:W3CDTF">2019-11-22T06:35:57Z</dcterms:modified>
</cp:coreProperties>
</file>